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8"/>
  </p:notesMasterIdLst>
  <p:handoutMasterIdLst>
    <p:handoutMasterId r:id="rId89"/>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540" r:id="rId26"/>
    <p:sldId id="343" r:id="rId27"/>
    <p:sldId id="521" r:id="rId28"/>
    <p:sldId id="337" r:id="rId29"/>
    <p:sldId id="522" r:id="rId30"/>
    <p:sldId id="338" r:id="rId31"/>
    <p:sldId id="334" r:id="rId32"/>
    <p:sldId id="335" r:id="rId33"/>
    <p:sldId id="336" r:id="rId34"/>
    <p:sldId id="513" r:id="rId35"/>
    <p:sldId id="512" r:id="rId36"/>
    <p:sldId id="366" r:id="rId37"/>
    <p:sldId id="346" r:id="rId38"/>
    <p:sldId id="480" r:id="rId39"/>
    <p:sldId id="466" r:id="rId40"/>
    <p:sldId id="462" r:id="rId41"/>
    <p:sldId id="467" r:id="rId42"/>
    <p:sldId id="468" r:id="rId43"/>
    <p:sldId id="463" r:id="rId44"/>
    <p:sldId id="472" r:id="rId45"/>
    <p:sldId id="469" r:id="rId46"/>
    <p:sldId id="470" r:id="rId47"/>
    <p:sldId id="465" r:id="rId48"/>
    <p:sldId id="471" r:id="rId49"/>
    <p:sldId id="481" r:id="rId50"/>
    <p:sldId id="345" r:id="rId51"/>
    <p:sldId id="344" r:id="rId52"/>
    <p:sldId id="523" r:id="rId53"/>
    <p:sldId id="524" r:id="rId54"/>
    <p:sldId id="534" r:id="rId55"/>
    <p:sldId id="536" r:id="rId56"/>
    <p:sldId id="535" r:id="rId57"/>
    <p:sldId id="537" r:id="rId58"/>
    <p:sldId id="505" r:id="rId59"/>
    <p:sldId id="504" r:id="rId60"/>
    <p:sldId id="506" r:id="rId61"/>
    <p:sldId id="508" r:id="rId62"/>
    <p:sldId id="509" r:id="rId63"/>
    <p:sldId id="497" r:id="rId64"/>
    <p:sldId id="502" r:id="rId65"/>
    <p:sldId id="501" r:id="rId66"/>
    <p:sldId id="500" r:id="rId67"/>
    <p:sldId id="498" r:id="rId68"/>
    <p:sldId id="499" r:id="rId69"/>
    <p:sldId id="485" r:id="rId70"/>
    <p:sldId id="486" r:id="rId71"/>
    <p:sldId id="529" r:id="rId72"/>
    <p:sldId id="530" r:id="rId73"/>
    <p:sldId id="538" r:id="rId74"/>
    <p:sldId id="533" r:id="rId75"/>
    <p:sldId id="528" r:id="rId76"/>
    <p:sldId id="487" r:id="rId77"/>
    <p:sldId id="541" r:id="rId78"/>
    <p:sldId id="489" r:id="rId79"/>
    <p:sldId id="495" r:id="rId80"/>
    <p:sldId id="490" r:id="rId81"/>
    <p:sldId id="532" r:id="rId82"/>
    <p:sldId id="531" r:id="rId83"/>
    <p:sldId id="542" r:id="rId84"/>
    <p:sldId id="543" r:id="rId85"/>
    <p:sldId id="494" r:id="rId86"/>
    <p:sldId id="482" r:id="rId8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78" d="100"/>
          <a:sy n="78" d="100"/>
        </p:scale>
        <p:origin x="470" y="34"/>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1/27/2026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1/27/2026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33</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37</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43</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44</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49</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53</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55</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62</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63</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67</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75</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76</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78</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1/27/2026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method/depthwise-separable-convolu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arxiv.org/pdf/1905.11946.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arxiv.org/pdf/1905.11946.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rxiv.org/pdf/1905.11946.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www.kaggle.com/organizations/keras/model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fontScale="92500" lnSpcReduction="20000"/>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supervised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 it can infer the object is a person</a:t>
            </a:r>
          </a:p>
          <a:p>
            <a:r>
              <a:rPr lang="en-GB" sz="2800" dirty="0">
                <a:latin typeface="+mn-lt"/>
                <a:ea typeface="Segoe UI" panose="020B0502040204020203" pitchFamily="34" charset="0"/>
                <a:cs typeface="Segoe UI" panose="020B0502040204020203" pitchFamily="34" charset="0"/>
              </a:rPr>
              <a:t>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pPr lvl="1"/>
            <a:r>
              <a:rPr lang="en-GB" sz="2400" dirty="0">
                <a:latin typeface="+mn-lt"/>
                <a:ea typeface="Segoe UI" panose="020B0502040204020203" pitchFamily="34" charset="0"/>
                <a:cs typeface="Segoe UI" panose="020B0502040204020203" pitchFamily="34" charset="0"/>
              </a:rPr>
              <a:t>For example, for non-relativistic motion I can compute the increase in acceleration for a given increase in force applied using Newton’s laws of motion</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Reduce the dimensionality </a:t>
            </a:r>
            <a:r>
              <a:rPr lang="en-GB" sz="2400" dirty="0">
                <a:latin typeface="+mn-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rPr>
              <a:t>LeCun</a:t>
            </a:r>
            <a:r>
              <a:rPr lang="en-GB" sz="2400" dirty="0">
                <a:latin typeface="+mn-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3"/>
              </a:rPr>
              <a:t>Krizhevsky</a:t>
            </a:r>
            <a:r>
              <a:rPr lang="en-US" sz="2400" dirty="0">
                <a:latin typeface="+mn-lt"/>
                <a:cs typeface="Segoe UI" panose="020B0502040204020203" pitchFamily="34" charset="0"/>
                <a:hlinkClick r:id="rId3"/>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Reducing complexity of convolutional layers </a:t>
            </a:r>
          </a:p>
          <a:p>
            <a:r>
              <a:rPr lang="en-GB" sz="2800" dirty="0">
                <a:latin typeface="+mn-lt"/>
                <a:ea typeface="Segoe UI" panose="020B0502040204020203" pitchFamily="34" charset="0"/>
                <a:cs typeface="Segoe UI" panose="020B0502040204020203" pitchFamily="34" charset="0"/>
              </a:rPr>
              <a:t>Multi-scale architectures use parallel feature map paths</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Over 70 pretrained models and blocks can be found in </a:t>
            </a:r>
            <a:r>
              <a:rPr lang="en-GB" sz="2400" dirty="0">
                <a:latin typeface="+mn-lt"/>
                <a:ea typeface="Segoe UI" panose="020B0502040204020203" pitchFamily="34" charset="0"/>
                <a:cs typeface="Segoe UI" panose="020B0502040204020203" pitchFamily="34" charset="0"/>
                <a:hlinkClick r:id="rId4"/>
              </a:rPr>
              <a:t>Kears Hub</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75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r>
              <a:rPr lang="en-GB" sz="2800" dirty="0">
                <a:latin typeface="+mn-lt"/>
                <a:ea typeface="Segoe UI" panose="020B0502040204020203" pitchFamily="34" charset="0"/>
                <a:cs typeface="Segoe UI" panose="020B0502040204020203" pitchFamily="34" charset="0"/>
              </a:rPr>
              <a:t>See </a:t>
            </a:r>
            <a:r>
              <a:rPr lang="en-GB" sz="2800" dirty="0" err="1">
                <a:latin typeface="+mn-lt"/>
                <a:ea typeface="Segoe UI" panose="020B0502040204020203" pitchFamily="34" charset="0"/>
                <a:cs typeface="Segoe UI" panose="020B0502040204020203" pitchFamily="34" charset="0"/>
                <a:hlinkClick r:id="rId3"/>
              </a:rPr>
              <a:t>Keras</a:t>
            </a:r>
            <a:r>
              <a:rPr lang="en-GB" sz="28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8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25336</TotalTime>
  <Words>4262</Words>
  <Application>Microsoft Office PowerPoint</Application>
  <PresentationFormat>Widescreen</PresentationFormat>
  <Paragraphs>717</Paragraphs>
  <Slides>83</Slides>
  <Notes>71</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836</cp:revision>
  <cp:lastPrinted>2019-03-15T21:07:42Z</cp:lastPrinted>
  <dcterms:created xsi:type="dcterms:W3CDTF">2013-02-15T23:12:42Z</dcterms:created>
  <dcterms:modified xsi:type="dcterms:W3CDTF">2026-01-27T22:38:06Z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